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0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50" r:id="rId31"/>
    <p:sldId id="451" r:id="rId32"/>
    <p:sldId id="452" r:id="rId33"/>
    <p:sldId id="453" r:id="rId34"/>
    <p:sldId id="454" r:id="rId35"/>
    <p:sldId id="42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ECFC9-4958-4F42-8AEA-D1B91B0DBB16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062AAD1-8377-E842-A741-FB220B2D3AB6}">
      <dgm:prSet/>
      <dgm:spPr/>
      <dgm:t>
        <a:bodyPr/>
        <a:lstStyle/>
        <a:p>
          <a:pPr rtl="0"/>
          <a:r>
            <a:rPr lang="fr-FR" dirty="0" err="1"/>
            <a:t>Reduce</a:t>
          </a:r>
          <a:endParaRPr lang="fr-FR"/>
        </a:p>
      </dgm:t>
    </dgm:pt>
    <dgm:pt modelId="{37EE1AC3-F54D-EF4D-A75C-D25BFF389510}" type="parTrans" cxnId="{2A346164-A63F-4543-B6F1-A9388DA58B52}">
      <dgm:prSet/>
      <dgm:spPr/>
      <dgm:t>
        <a:bodyPr/>
        <a:lstStyle/>
        <a:p>
          <a:endParaRPr lang="fr-FR"/>
        </a:p>
      </dgm:t>
    </dgm:pt>
    <dgm:pt modelId="{75AAA7BD-0346-B242-9AB6-9DA7F45D625F}" type="sibTrans" cxnId="{2A346164-A63F-4543-B6F1-A9388DA58B52}">
      <dgm:prSet/>
      <dgm:spPr/>
      <dgm:t>
        <a:bodyPr/>
        <a:lstStyle/>
        <a:p>
          <a:endParaRPr lang="fr-FR"/>
        </a:p>
      </dgm:t>
    </dgm:pt>
    <dgm:pt modelId="{DDCBE6D4-955E-454F-A595-25FA31A5803E}">
      <dgm:prSet/>
      <dgm:spPr/>
      <dgm:t>
        <a:bodyPr/>
        <a:lstStyle/>
        <a:p>
          <a:r>
            <a:rPr lang="fr-FR" dirty="0" err="1"/>
            <a:t>Reuse</a:t>
          </a:r>
          <a:endParaRPr lang="fr-FR" dirty="0"/>
        </a:p>
      </dgm:t>
    </dgm:pt>
    <dgm:pt modelId="{E2C329DF-15EB-5B4D-ACE3-B1B0163F7079}" type="parTrans" cxnId="{688782B2-5C9F-9047-B287-F0A29F50A1A2}">
      <dgm:prSet/>
      <dgm:spPr/>
      <dgm:t>
        <a:bodyPr/>
        <a:lstStyle/>
        <a:p>
          <a:endParaRPr lang="fr-FR"/>
        </a:p>
      </dgm:t>
    </dgm:pt>
    <dgm:pt modelId="{C4EA1B92-2829-B448-8250-E31CEE9C1BC6}" type="sibTrans" cxnId="{688782B2-5C9F-9047-B287-F0A29F50A1A2}">
      <dgm:prSet/>
      <dgm:spPr/>
      <dgm:t>
        <a:bodyPr/>
        <a:lstStyle/>
        <a:p>
          <a:endParaRPr lang="fr-FR"/>
        </a:p>
      </dgm:t>
    </dgm:pt>
    <dgm:pt modelId="{62C5C18B-5436-C943-8B35-EDB029CB5BC5}">
      <dgm:prSet/>
      <dgm:spPr/>
      <dgm:t>
        <a:bodyPr/>
        <a:lstStyle/>
        <a:p>
          <a:r>
            <a:rPr lang="fr-FR" dirty="0"/>
            <a:t>Recycle</a:t>
          </a:r>
        </a:p>
      </dgm:t>
    </dgm:pt>
    <dgm:pt modelId="{0BC223B9-B4CF-7547-AE15-0949B2C1B099}" type="parTrans" cxnId="{7DDDE3ED-F1BE-A348-8815-1B8DDD63844E}">
      <dgm:prSet/>
      <dgm:spPr/>
      <dgm:t>
        <a:bodyPr/>
        <a:lstStyle/>
        <a:p>
          <a:endParaRPr lang="fr-FR"/>
        </a:p>
      </dgm:t>
    </dgm:pt>
    <dgm:pt modelId="{A7B3877F-257C-AA4F-A373-16F5A8055655}" type="sibTrans" cxnId="{7DDDE3ED-F1BE-A348-8815-1B8DDD63844E}">
      <dgm:prSet/>
      <dgm:spPr/>
      <dgm:t>
        <a:bodyPr/>
        <a:lstStyle/>
        <a:p>
          <a:endParaRPr lang="fr-FR"/>
        </a:p>
      </dgm:t>
    </dgm:pt>
    <dgm:pt modelId="{5B4ABD08-780E-6F4A-999F-146D11A6B974}">
      <dgm:prSet/>
      <dgm:spPr/>
      <dgm:t>
        <a:bodyPr/>
        <a:lstStyle/>
        <a:p>
          <a:r>
            <a:rPr lang="fr-FR" dirty="0" err="1"/>
            <a:t>Recover</a:t>
          </a:r>
          <a:endParaRPr lang="fr-FR" dirty="0"/>
        </a:p>
      </dgm:t>
    </dgm:pt>
    <dgm:pt modelId="{4F23941D-854C-9440-B850-B338B874A389}" type="parTrans" cxnId="{8BB7C93E-8421-7E4F-825B-958AFC331F26}">
      <dgm:prSet/>
      <dgm:spPr/>
      <dgm:t>
        <a:bodyPr/>
        <a:lstStyle/>
        <a:p>
          <a:endParaRPr lang="fr-FR"/>
        </a:p>
      </dgm:t>
    </dgm:pt>
    <dgm:pt modelId="{BC5DDDB2-C5F0-CC46-9474-E7D7F267BC44}" type="sibTrans" cxnId="{8BB7C93E-8421-7E4F-825B-958AFC331F26}">
      <dgm:prSet/>
      <dgm:spPr/>
      <dgm:t>
        <a:bodyPr/>
        <a:lstStyle/>
        <a:p>
          <a:endParaRPr lang="fr-FR"/>
        </a:p>
      </dgm:t>
    </dgm:pt>
    <dgm:pt modelId="{20AFD720-96F6-A447-A537-9AC3E885E0B9}">
      <dgm:prSet/>
      <dgm:spPr/>
      <dgm:t>
        <a:bodyPr/>
        <a:lstStyle/>
        <a:p>
          <a:r>
            <a:rPr lang="fr-FR" dirty="0"/>
            <a:t>Dispose</a:t>
          </a:r>
        </a:p>
      </dgm:t>
    </dgm:pt>
    <dgm:pt modelId="{F3DFB6DA-4BD6-2847-8556-94115D006D0A}" type="parTrans" cxnId="{537F5534-041B-EC40-AF17-B528AEB9675F}">
      <dgm:prSet/>
      <dgm:spPr/>
      <dgm:t>
        <a:bodyPr/>
        <a:lstStyle/>
        <a:p>
          <a:endParaRPr lang="fr-FR"/>
        </a:p>
      </dgm:t>
    </dgm:pt>
    <dgm:pt modelId="{4B861C3C-30DD-3B41-BE5E-18834082EF1E}" type="sibTrans" cxnId="{537F5534-041B-EC40-AF17-B528AEB9675F}">
      <dgm:prSet/>
      <dgm:spPr/>
      <dgm:t>
        <a:bodyPr/>
        <a:lstStyle/>
        <a:p>
          <a:endParaRPr lang="fr-FR"/>
        </a:p>
      </dgm:t>
    </dgm:pt>
    <dgm:pt modelId="{574A72AF-31A0-CB4F-B41F-1872F3559A74}" type="pres">
      <dgm:prSet presAssocID="{ECDECFC9-4958-4F42-8AEA-D1B91B0DBB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12BFB11-27B3-6548-B2E6-B99D3D884491}" type="pres">
      <dgm:prSet presAssocID="{C062AAD1-8377-E842-A741-FB220B2D3A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0EE5FA-FFCE-C04E-B3A7-EE7F7FFDB5B2}" type="pres">
      <dgm:prSet presAssocID="{75AAA7BD-0346-B242-9AB6-9DA7F45D625F}" presName="parTxOnlySpace" presStyleCnt="0"/>
      <dgm:spPr/>
    </dgm:pt>
    <dgm:pt modelId="{29AFE178-37E0-274E-AD60-DB7887800937}" type="pres">
      <dgm:prSet presAssocID="{DDCBE6D4-955E-454F-A595-25FA31A5803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04A23C-64B8-A64A-A6A3-A1AAEEF36240}" type="pres">
      <dgm:prSet presAssocID="{C4EA1B92-2829-B448-8250-E31CEE9C1BC6}" presName="parTxOnlySpace" presStyleCnt="0"/>
      <dgm:spPr/>
    </dgm:pt>
    <dgm:pt modelId="{C8B29423-8C63-A042-A9E4-48ACE9EF6FE0}" type="pres">
      <dgm:prSet presAssocID="{62C5C18B-5436-C943-8B35-EDB029CB5BC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1B44BD-C521-BB44-BB02-CE5C9F679818}" type="pres">
      <dgm:prSet presAssocID="{A7B3877F-257C-AA4F-A373-16F5A8055655}" presName="parTxOnlySpace" presStyleCnt="0"/>
      <dgm:spPr/>
    </dgm:pt>
    <dgm:pt modelId="{9D628810-6E36-A146-8F4C-746729A1B68F}" type="pres">
      <dgm:prSet presAssocID="{5B4ABD08-780E-6F4A-999F-146D11A6B9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CEE150A-B52F-C545-B8BE-3370C217CA69}" type="pres">
      <dgm:prSet presAssocID="{BC5DDDB2-C5F0-CC46-9474-E7D7F267BC44}" presName="parTxOnlySpace" presStyleCnt="0"/>
      <dgm:spPr/>
    </dgm:pt>
    <dgm:pt modelId="{9907DEFA-5AAB-2F4F-967F-BDD4A50B2FA7}" type="pres">
      <dgm:prSet presAssocID="{20AFD720-96F6-A447-A537-9AC3E885E0B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9A86374-721F-4A34-8AA5-364D89D6F180}" type="presOf" srcId="{C062AAD1-8377-E842-A741-FB220B2D3AB6}" destId="{412BFB11-27B3-6548-B2E6-B99D3D884491}" srcOrd="0" destOrd="0" presId="urn:microsoft.com/office/officeart/2005/8/layout/chevron1"/>
    <dgm:cxn modelId="{8BB7C93E-8421-7E4F-825B-958AFC331F26}" srcId="{ECDECFC9-4958-4F42-8AEA-D1B91B0DBB16}" destId="{5B4ABD08-780E-6F4A-999F-146D11A6B974}" srcOrd="3" destOrd="0" parTransId="{4F23941D-854C-9440-B850-B338B874A389}" sibTransId="{BC5DDDB2-C5F0-CC46-9474-E7D7F267BC44}"/>
    <dgm:cxn modelId="{DAE65FE5-8865-44E4-8D33-95B220C51B12}" type="presOf" srcId="{DDCBE6D4-955E-454F-A595-25FA31A5803E}" destId="{29AFE178-37E0-274E-AD60-DB7887800937}" srcOrd="0" destOrd="0" presId="urn:microsoft.com/office/officeart/2005/8/layout/chevron1"/>
    <dgm:cxn modelId="{DC4ABE84-E5D8-4F21-A239-34FA9BA2B809}" type="presOf" srcId="{ECDECFC9-4958-4F42-8AEA-D1B91B0DBB16}" destId="{574A72AF-31A0-CB4F-B41F-1872F3559A74}" srcOrd="0" destOrd="0" presId="urn:microsoft.com/office/officeart/2005/8/layout/chevron1"/>
    <dgm:cxn modelId="{9DDAA1E4-5D73-4707-998A-ED36509E7BAD}" type="presOf" srcId="{5B4ABD08-780E-6F4A-999F-146D11A6B974}" destId="{9D628810-6E36-A146-8F4C-746729A1B68F}" srcOrd="0" destOrd="0" presId="urn:microsoft.com/office/officeart/2005/8/layout/chevron1"/>
    <dgm:cxn modelId="{2A346164-A63F-4543-B6F1-A9388DA58B52}" srcId="{ECDECFC9-4958-4F42-8AEA-D1B91B0DBB16}" destId="{C062AAD1-8377-E842-A741-FB220B2D3AB6}" srcOrd="0" destOrd="0" parTransId="{37EE1AC3-F54D-EF4D-A75C-D25BFF389510}" sibTransId="{75AAA7BD-0346-B242-9AB6-9DA7F45D625F}"/>
    <dgm:cxn modelId="{EE02732F-97B7-4C84-8B3B-F29561AA9813}" type="presOf" srcId="{20AFD720-96F6-A447-A537-9AC3E885E0B9}" destId="{9907DEFA-5AAB-2F4F-967F-BDD4A50B2FA7}" srcOrd="0" destOrd="0" presId="urn:microsoft.com/office/officeart/2005/8/layout/chevron1"/>
    <dgm:cxn modelId="{4D100BFE-FA5F-449A-82A7-F04303064FEF}" type="presOf" srcId="{62C5C18B-5436-C943-8B35-EDB029CB5BC5}" destId="{C8B29423-8C63-A042-A9E4-48ACE9EF6FE0}" srcOrd="0" destOrd="0" presId="urn:microsoft.com/office/officeart/2005/8/layout/chevron1"/>
    <dgm:cxn modelId="{7DDDE3ED-F1BE-A348-8815-1B8DDD63844E}" srcId="{ECDECFC9-4958-4F42-8AEA-D1B91B0DBB16}" destId="{62C5C18B-5436-C943-8B35-EDB029CB5BC5}" srcOrd="2" destOrd="0" parTransId="{0BC223B9-B4CF-7547-AE15-0949B2C1B099}" sibTransId="{A7B3877F-257C-AA4F-A373-16F5A8055655}"/>
    <dgm:cxn modelId="{688782B2-5C9F-9047-B287-F0A29F50A1A2}" srcId="{ECDECFC9-4958-4F42-8AEA-D1B91B0DBB16}" destId="{DDCBE6D4-955E-454F-A595-25FA31A5803E}" srcOrd="1" destOrd="0" parTransId="{E2C329DF-15EB-5B4D-ACE3-B1B0163F7079}" sibTransId="{C4EA1B92-2829-B448-8250-E31CEE9C1BC6}"/>
    <dgm:cxn modelId="{537F5534-041B-EC40-AF17-B528AEB9675F}" srcId="{ECDECFC9-4958-4F42-8AEA-D1B91B0DBB16}" destId="{20AFD720-96F6-A447-A537-9AC3E885E0B9}" srcOrd="4" destOrd="0" parTransId="{F3DFB6DA-4BD6-2847-8556-94115D006D0A}" sibTransId="{4B861C3C-30DD-3B41-BE5E-18834082EF1E}"/>
    <dgm:cxn modelId="{1A138580-87EB-48F9-8CD0-0B0D27B45E6F}" type="presParOf" srcId="{574A72AF-31A0-CB4F-B41F-1872F3559A74}" destId="{412BFB11-27B3-6548-B2E6-B99D3D884491}" srcOrd="0" destOrd="0" presId="urn:microsoft.com/office/officeart/2005/8/layout/chevron1"/>
    <dgm:cxn modelId="{10E60D37-1E04-49A2-8FD3-858EB582A036}" type="presParOf" srcId="{574A72AF-31A0-CB4F-B41F-1872F3559A74}" destId="{A00EE5FA-FFCE-C04E-B3A7-EE7F7FFDB5B2}" srcOrd="1" destOrd="0" presId="urn:microsoft.com/office/officeart/2005/8/layout/chevron1"/>
    <dgm:cxn modelId="{2A814E5B-8966-4ACF-B873-9B69A6B31FAE}" type="presParOf" srcId="{574A72AF-31A0-CB4F-B41F-1872F3559A74}" destId="{29AFE178-37E0-274E-AD60-DB7887800937}" srcOrd="2" destOrd="0" presId="urn:microsoft.com/office/officeart/2005/8/layout/chevron1"/>
    <dgm:cxn modelId="{AF9B284B-6E86-4EF5-B208-E527DBCC6AB7}" type="presParOf" srcId="{574A72AF-31A0-CB4F-B41F-1872F3559A74}" destId="{5104A23C-64B8-A64A-A6A3-A1AAEEF36240}" srcOrd="3" destOrd="0" presId="urn:microsoft.com/office/officeart/2005/8/layout/chevron1"/>
    <dgm:cxn modelId="{21BC4CBC-AFE7-4B42-81F1-5DBD5FC36DB0}" type="presParOf" srcId="{574A72AF-31A0-CB4F-B41F-1872F3559A74}" destId="{C8B29423-8C63-A042-A9E4-48ACE9EF6FE0}" srcOrd="4" destOrd="0" presId="urn:microsoft.com/office/officeart/2005/8/layout/chevron1"/>
    <dgm:cxn modelId="{C701318E-86C1-4B90-8BDD-CC4F48C73855}" type="presParOf" srcId="{574A72AF-31A0-CB4F-B41F-1872F3559A74}" destId="{8A1B44BD-C521-BB44-BB02-CE5C9F679818}" srcOrd="5" destOrd="0" presId="urn:microsoft.com/office/officeart/2005/8/layout/chevron1"/>
    <dgm:cxn modelId="{21377034-DCDB-4475-B5AF-012FC865BAD4}" type="presParOf" srcId="{574A72AF-31A0-CB4F-B41F-1872F3559A74}" destId="{9D628810-6E36-A146-8F4C-746729A1B68F}" srcOrd="6" destOrd="0" presId="urn:microsoft.com/office/officeart/2005/8/layout/chevron1"/>
    <dgm:cxn modelId="{D98334EA-BF8F-4EE1-BF4E-C013D556CBB6}" type="presParOf" srcId="{574A72AF-31A0-CB4F-B41F-1872F3559A74}" destId="{BCEE150A-B52F-C545-B8BE-3370C217CA69}" srcOrd="7" destOrd="0" presId="urn:microsoft.com/office/officeart/2005/8/layout/chevron1"/>
    <dgm:cxn modelId="{0F241055-BC8B-4E9B-9A90-58510B108F2A}" type="presParOf" srcId="{574A72AF-31A0-CB4F-B41F-1872F3559A74}" destId="{9907DEFA-5AAB-2F4F-967F-BDD4A50B2FA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BFB11-27B3-6548-B2E6-B99D3D884491}">
      <dsp:nvSpPr>
        <dsp:cNvPr id="0" name=""/>
        <dsp:cNvSpPr/>
      </dsp:nvSpPr>
      <dsp:spPr>
        <a:xfrm>
          <a:off x="2021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/>
            <a:t>Reduce</a:t>
          </a:r>
          <a:endParaRPr lang="fr-FR" sz="2300" kern="1200"/>
        </a:p>
      </dsp:txBody>
      <dsp:txXfrm>
        <a:off x="361885" y="432224"/>
        <a:ext cx="1079592" cy="719728"/>
      </dsp:txXfrm>
    </dsp:sp>
    <dsp:sp modelId="{29AFE178-37E0-274E-AD60-DB7887800937}">
      <dsp:nvSpPr>
        <dsp:cNvPr id="0" name=""/>
        <dsp:cNvSpPr/>
      </dsp:nvSpPr>
      <dsp:spPr>
        <a:xfrm>
          <a:off x="1621410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/>
            <a:t>Reuse</a:t>
          </a:r>
          <a:endParaRPr lang="fr-FR" sz="2300" kern="1200" dirty="0"/>
        </a:p>
      </dsp:txBody>
      <dsp:txXfrm>
        <a:off x="1981274" y="432224"/>
        <a:ext cx="1079592" cy="719728"/>
      </dsp:txXfrm>
    </dsp:sp>
    <dsp:sp modelId="{C8B29423-8C63-A042-A9E4-48ACE9EF6FE0}">
      <dsp:nvSpPr>
        <dsp:cNvPr id="0" name=""/>
        <dsp:cNvSpPr/>
      </dsp:nvSpPr>
      <dsp:spPr>
        <a:xfrm>
          <a:off x="3240799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Recycle</a:t>
          </a:r>
        </a:p>
      </dsp:txBody>
      <dsp:txXfrm>
        <a:off x="3600663" y="432224"/>
        <a:ext cx="1079592" cy="719728"/>
      </dsp:txXfrm>
    </dsp:sp>
    <dsp:sp modelId="{9D628810-6E36-A146-8F4C-746729A1B68F}">
      <dsp:nvSpPr>
        <dsp:cNvPr id="0" name=""/>
        <dsp:cNvSpPr/>
      </dsp:nvSpPr>
      <dsp:spPr>
        <a:xfrm>
          <a:off x="4860188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/>
            <a:t>Recover</a:t>
          </a:r>
          <a:endParaRPr lang="fr-FR" sz="2300" kern="1200" dirty="0"/>
        </a:p>
      </dsp:txBody>
      <dsp:txXfrm>
        <a:off x="5220052" y="432224"/>
        <a:ext cx="1079592" cy="719728"/>
      </dsp:txXfrm>
    </dsp:sp>
    <dsp:sp modelId="{9907DEFA-5AAB-2F4F-967F-BDD4A50B2FA7}">
      <dsp:nvSpPr>
        <dsp:cNvPr id="0" name=""/>
        <dsp:cNvSpPr/>
      </dsp:nvSpPr>
      <dsp:spPr>
        <a:xfrm>
          <a:off x="6479577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/>
            <a:t>Dispose</a:t>
          </a:r>
        </a:p>
      </dsp:txBody>
      <dsp:txXfrm>
        <a:off x="6839441" y="432224"/>
        <a:ext cx="1079592" cy="719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0555A-5A35-47AC-90DE-54164EB42B0B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99A2B-2DEA-46DC-A0A3-57D0D3700A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79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70688" y="2039112"/>
            <a:ext cx="11430000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Implementing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74812" y="1332802"/>
            <a:ext cx="332740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Liquid:</a:t>
            </a: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Oil/water mixture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Emulsion</a:t>
            </a:r>
          </a:p>
          <a:p>
            <a:pPr>
              <a:buSzPct val="75000"/>
              <a:buFontTx/>
              <a:buNone/>
            </a:pP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292787" y="1323277"/>
            <a:ext cx="4306887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Solid:</a:t>
            </a: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sediment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driftwood/seaweed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debris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 materials</a:t>
            </a:r>
          </a:p>
          <a:p>
            <a:pPr lvl="1">
              <a:spcBef>
                <a:spcPct val="0"/>
              </a:spcBef>
              <a:buSzPct val="80000"/>
              <a:buFont typeface="Arial" panose="020B0604020202020204" pitchFamily="34" charset="0"/>
              <a:buChar char="•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materials </a:t>
            </a:r>
          </a:p>
          <a:p>
            <a:pPr lvl="1">
              <a:spcBef>
                <a:spcPct val="0"/>
              </a:spcBef>
              <a:buSzPct val="80000"/>
              <a:buFont typeface="Arial" panose="020B0604020202020204" pitchFamily="34" charset="0"/>
              <a:buChar char="•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PPE</a:t>
            </a:r>
          </a:p>
        </p:txBody>
      </p:sp>
    </p:spTree>
    <p:extLst>
      <p:ext uri="{BB962C8B-B14F-4D97-AF65-F5344CB8AC3E}">
        <p14:creationId xmlns:p14="http://schemas.microsoft.com/office/powerpoint/2010/main" val="417213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F:\All Levels Last\Level 2\WASTE MANAGEMENT\Pics\untitle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3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57200" y="130175"/>
            <a:ext cx="11347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and Intermediate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torage</a:t>
            </a: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1210945" y="963402"/>
            <a:ext cx="953325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quantities of waste are generated during clean-up operations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Mainly by recovery at sea and shoreline clean-up</a:t>
            </a:r>
          </a:p>
          <a:p>
            <a:pPr lvl="1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waste generated by using dispersants and in situ burning</a:t>
            </a: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no storage is available, recovery operations will have to stop!</a:t>
            </a: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think about the waste stream before beginning oil recovery operations</a:t>
            </a:r>
          </a:p>
        </p:txBody>
      </p:sp>
    </p:spTree>
    <p:extLst>
      <p:ext uri="{BB962C8B-B14F-4D97-AF65-F5344CB8AC3E}">
        <p14:creationId xmlns:p14="http://schemas.microsoft.com/office/powerpoint/2010/main" val="240848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420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Stream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981075"/>
            <a:ext cx="62420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407400" y="5819383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93424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88311" y="1235393"/>
            <a:ext cx="32908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sea:</a:t>
            </a: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Barges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tanks</a:t>
            </a:r>
          </a:p>
          <a:p>
            <a:pPr>
              <a:buSzPct val="75000"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Floating tanks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430074" y="1235393"/>
            <a:ext cx="404653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ct val="3000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r>
              <a:rPr lang="en-GB" alt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Onshore:</a:t>
            </a:r>
            <a:endParaRPr lang="en-GB" alt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SzPct val="75000"/>
            </a:pPr>
            <a:r>
              <a:rPr lang="en-GB" alt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Skips</a:t>
            </a:r>
          </a:p>
          <a:p>
            <a:pPr>
              <a:buSzPct val="75000"/>
            </a:pPr>
            <a:r>
              <a:rPr lang="en-GB" alt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Portable tanks</a:t>
            </a:r>
          </a:p>
          <a:p>
            <a:pPr>
              <a:buSzPct val="75000"/>
            </a:pPr>
            <a:r>
              <a:rPr lang="en-GB" alt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Drums</a:t>
            </a:r>
          </a:p>
          <a:p>
            <a:pPr>
              <a:buSzPct val="75000"/>
            </a:pPr>
            <a:r>
              <a:rPr lang="en-GB" alt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Lined excavated (temporary) pits</a:t>
            </a:r>
          </a:p>
          <a:p>
            <a:pPr>
              <a:buSzPct val="75000"/>
            </a:pPr>
            <a:r>
              <a:rPr lang="en-GB" altLang="en-US"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Plastic bags</a:t>
            </a:r>
          </a:p>
        </p:txBody>
      </p:sp>
    </p:spTree>
    <p:extLst>
      <p:ext uri="{BB962C8B-B14F-4D97-AF65-F5344CB8AC3E}">
        <p14:creationId xmlns:p14="http://schemas.microsoft.com/office/powerpoint/2010/main" val="38908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868" y="33475"/>
            <a:ext cx="112562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At-Sea Storage</a:t>
            </a:r>
          </a:p>
        </p:txBody>
      </p:sp>
      <p:pic>
        <p:nvPicPr>
          <p:cNvPr id="6" name="Content Placeholder 2" descr="temporary storage s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" b="2370"/>
          <a:stretch>
            <a:fillRect/>
          </a:stretch>
        </p:blipFill>
        <p:spPr>
          <a:xfrm>
            <a:off x="2202656" y="1103896"/>
            <a:ext cx="7786688" cy="4937125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8555800" y="5454269"/>
            <a:ext cx="21605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CEDRE</a:t>
            </a:r>
          </a:p>
        </p:txBody>
      </p:sp>
    </p:spTree>
    <p:extLst>
      <p:ext uri="{BB962C8B-B14F-4D97-AF65-F5344CB8AC3E}">
        <p14:creationId xmlns:p14="http://schemas.microsoft.com/office/powerpoint/2010/main" val="29615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7542" y="65489"/>
            <a:ext cx="1138308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At-Sea Storage</a:t>
            </a:r>
          </a:p>
        </p:txBody>
      </p:sp>
      <p:pic>
        <p:nvPicPr>
          <p:cNvPr id="7" name="Content Placeholder 3" descr="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6" b="7726"/>
          <a:stretch>
            <a:fillRect/>
          </a:stretch>
        </p:blipFill>
        <p:spPr>
          <a:xfrm>
            <a:off x="2031168" y="1088021"/>
            <a:ext cx="7837488" cy="4968875"/>
          </a:xfrm>
          <a:prstGeom prst="rect">
            <a:avLst/>
          </a:prstGeom>
        </p:spPr>
      </p:pic>
      <p:sp>
        <p:nvSpPr>
          <p:cNvPr id="8" name="TextBox 7">
            <a:extLst/>
          </p:cNvPr>
          <p:cNvSpPr txBox="1"/>
          <p:nvPr/>
        </p:nvSpPr>
        <p:spPr>
          <a:xfrm>
            <a:off x="7616850" y="5465255"/>
            <a:ext cx="2160587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/>
                </a:solidFill>
                <a:latin typeface="+mn-lt"/>
                <a:ea typeface="MS PGothic" charset="0"/>
                <a:cs typeface="MS PGothic" charset="0"/>
              </a:rPr>
              <a:t>Source: Korea Coast Guard</a:t>
            </a:r>
          </a:p>
        </p:txBody>
      </p:sp>
    </p:spTree>
    <p:extLst>
      <p:ext uri="{BB962C8B-B14F-4D97-AF65-F5344CB8AC3E}">
        <p14:creationId xmlns:p14="http://schemas.microsoft.com/office/powerpoint/2010/main" val="213488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84632" y="0"/>
            <a:ext cx="113751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Onshore</a:t>
            </a:r>
            <a:r>
              <a:rPr lang="fr-FR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fr-FR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torage</a:t>
            </a:r>
          </a:p>
        </p:txBody>
      </p:sp>
      <p:pic>
        <p:nvPicPr>
          <p:cNvPr id="6" name="Picture 3" descr="Recovered Liquid Was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63" y="819150"/>
            <a:ext cx="5681806" cy="367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1054905" y="4282948"/>
            <a:ext cx="8048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36" y="2788920"/>
            <a:ext cx="5256255" cy="350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9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439144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12648" y="1160187"/>
            <a:ext cx="1092708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secondary contamination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storage is water/oil-proof to avoid leakage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site is suitable for temporary containers</a:t>
            </a:r>
          </a:p>
          <a:p>
            <a:pPr lvl="2" indent="-430213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 with stable ground</a:t>
            </a:r>
          </a:p>
          <a:p>
            <a:pPr lvl="2" indent="-430213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access for heavy equipment</a:t>
            </a:r>
          </a:p>
          <a:p>
            <a:pPr lvl="2" indent="-430213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 to recovery sites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liner under temporary containers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absorbent material nearby in case of a small spill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all vehicles used for waste transportation are decontaminated before leaving response sites</a:t>
            </a:r>
          </a:p>
          <a:p>
            <a:pPr lvl="1" algn="just"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torage</a:t>
            </a:r>
          </a:p>
        </p:txBody>
      </p:sp>
      <p:pic>
        <p:nvPicPr>
          <p:cNvPr id="6" name="Content Placeholder 3" descr="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" b="407"/>
          <a:stretch>
            <a:fillRect/>
          </a:stretch>
        </p:blipFill>
        <p:spPr>
          <a:xfrm>
            <a:off x="1828800" y="1051509"/>
            <a:ext cx="7950200" cy="50419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7765479" y="6010137"/>
            <a:ext cx="2159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latin typeface="+mn-lt"/>
                <a:ea typeface="MS PGothic" charset="0"/>
                <a:cs typeface="MS PGothic" charset="0"/>
              </a:rPr>
              <a:t>Source: Korea Coast Guard</a:t>
            </a:r>
          </a:p>
        </p:txBody>
      </p:sp>
    </p:spTree>
    <p:extLst>
      <p:ext uri="{BB962C8B-B14F-4D97-AF65-F5344CB8AC3E}">
        <p14:creationId xmlns:p14="http://schemas.microsoft.com/office/powerpoint/2010/main" val="35716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365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461897" y="1965262"/>
            <a:ext cx="9268206" cy="2951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3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importance of implementing waste management best practices in the field when responding to an oil spill. </a:t>
            </a:r>
          </a:p>
          <a:p>
            <a:pPr algn="just"/>
            <a:endParaRPr lang="en-US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GB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fr-FR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H Dead b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6213158" cy="3500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PC1301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788" y="3385863"/>
            <a:ext cx="5953337" cy="3357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12700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0"/>
            <a:ext cx="597408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Jiyeh CIDA 0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505200"/>
            <a:ext cx="621315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88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06" y="1396717"/>
            <a:ext cx="6529388" cy="435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8312" y="44450"/>
            <a:ext cx="11364023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econdary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ontamination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228394" y="1325280"/>
            <a:ext cx="2506662" cy="443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Hot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Dirty/work area: all oil stays in this zone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00B050"/>
                </a:solidFill>
                <a:latin typeface="Tahoma" panose="020B0604030504040204" pitchFamily="34" charset="0"/>
              </a:rPr>
              <a:t>Warm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Clean down area: Controlled entrance/exits with decontamination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sz="1400" dirty="0">
              <a:solidFill>
                <a:srgbClr val="3366CC"/>
              </a:solidFill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rgbClr val="3366CC"/>
                </a:solidFill>
                <a:latin typeface="Tahoma" panose="020B0604030504040204" pitchFamily="34" charset="0"/>
              </a:rPr>
              <a:t>Cold Zone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3366CC"/>
                </a:solidFill>
                <a:latin typeface="Tahoma" panose="020B0604030504040204" pitchFamily="34" charset="0"/>
              </a:rPr>
              <a:t>Waste removal vehicles can enter to remove collected waste from temporary storage sites</a:t>
            </a:r>
            <a:endParaRPr lang="en-GB" altLang="en-US" sz="1400" dirty="0">
              <a:solidFill>
                <a:srgbClr val="FFC000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633284" y="5758377"/>
            <a:ext cx="8443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328930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3856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Separated!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2170684" y="1342750"/>
            <a:ext cx="8500364" cy="5400675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waste type</a:t>
            </a:r>
          </a:p>
          <a:p>
            <a:pPr lvl="1" indent="-420688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</a:t>
            </a:r>
          </a:p>
          <a:p>
            <a:pPr lvl="1" indent="-420688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Solids (debris)</a:t>
            </a:r>
          </a:p>
          <a:p>
            <a:pPr lvl="1" indent="-420688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Liquids</a:t>
            </a:r>
          </a:p>
          <a:p>
            <a:pPr lvl="1" indent="-420688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PPE</a:t>
            </a:r>
          </a:p>
          <a:p>
            <a:pPr lvl="1" indent="-420688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others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training and monitoring of working crews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appropriate containers are in place for all waste types at recovery sites</a:t>
            </a:r>
          </a:p>
        </p:txBody>
      </p:sp>
    </p:spTree>
    <p:extLst>
      <p:ext uri="{BB962C8B-B14F-4D97-AF65-F5344CB8AC3E}">
        <p14:creationId xmlns:p14="http://schemas.microsoft.com/office/powerpoint/2010/main" val="18322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43306" y="68263"/>
            <a:ext cx="1135684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must be Separated!</a:t>
            </a: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2106930" y="870972"/>
            <a:ext cx="8229600" cy="5218113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altLang="en-US" sz="800" dirty="0" smtClean="0">
                <a:latin typeface="Tahoma" panose="020B0604030504040204" pitchFamily="34" charset="0"/>
              </a:rPr>
              <a:t>Source: OSRL</a:t>
            </a:r>
            <a:endParaRPr lang="en-CA" altLang="en-US" sz="800" dirty="0" smtClean="0">
              <a:latin typeface="Tahoma" panose="020B0604030504040204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419748" y="6112427"/>
            <a:ext cx="83978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pic>
        <p:nvPicPr>
          <p:cNvPr id="8" name="Picture 3" descr="PC180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30" y="869740"/>
            <a:ext cx="7235825" cy="540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0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Debris</a:t>
            </a:r>
          </a:p>
        </p:txBody>
      </p:sp>
      <p:pic>
        <p:nvPicPr>
          <p:cNvPr id="6" name="Content Placeholder 4" descr="Oiled Debr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7729"/>
          <a:stretch>
            <a:fillRect/>
          </a:stretch>
        </p:blipFill>
        <p:spPr>
          <a:xfrm>
            <a:off x="2295144" y="1088021"/>
            <a:ext cx="7837488" cy="4968875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444800" y="6071249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47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PPE</a:t>
            </a:r>
          </a:p>
        </p:txBody>
      </p:sp>
      <p:pic>
        <p:nvPicPr>
          <p:cNvPr id="6" name="Content Placeholder 3" descr="Oiled P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7729"/>
          <a:stretch>
            <a:fillRect/>
          </a:stretch>
        </p:blipFill>
        <p:spPr>
          <a:xfrm>
            <a:off x="2212308" y="1071987"/>
            <a:ext cx="7837488" cy="4968875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307640" y="6040862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5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5136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481328" y="1075702"/>
            <a:ext cx="8580565" cy="4700905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in temporary storage must be transported for final disposal.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can be transported by various means: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Trucks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Loaders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Boats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Helicopters.</a:t>
            </a:r>
          </a:p>
          <a:p>
            <a:pPr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Containers must be adapted for transport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Resistance</a:t>
            </a:r>
          </a:p>
          <a:p>
            <a:pPr lvl="1" indent="-420688" algn="just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Weight.</a:t>
            </a:r>
          </a:p>
          <a:p>
            <a:pPr algn="just">
              <a:lnSpc>
                <a:spcPct val="80000"/>
              </a:lnSpc>
              <a:buFont typeface="Arial" panose="020B0604020202020204" pitchFamily="34" charset="0"/>
              <a:buNone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1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5"/>
          <p:cNvSpPr txBox="1">
            <a:spLocks/>
          </p:cNvSpPr>
          <p:nvPr/>
        </p:nvSpPr>
        <p:spPr>
          <a:xfrm>
            <a:off x="457200" y="130175"/>
            <a:ext cx="11311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ransfers!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66850"/>
            <a:ext cx="5438251" cy="409438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412" y="1468018"/>
            <a:ext cx="5506916" cy="4135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457200" y="5682974"/>
            <a:ext cx="8443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27832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Transportation</a:t>
            </a:r>
            <a:endParaRPr lang="en-US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27" y="1247432"/>
            <a:ext cx="4700588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715" y="1251839"/>
            <a:ext cx="4719638" cy="43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341374" y="5687525"/>
            <a:ext cx="8443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Source: OSRL</a:t>
            </a:r>
          </a:p>
        </p:txBody>
      </p:sp>
    </p:spTree>
    <p:extLst>
      <p:ext uri="{BB962C8B-B14F-4D97-AF65-F5344CB8AC3E}">
        <p14:creationId xmlns:p14="http://schemas.microsoft.com/office/powerpoint/2010/main" val="11424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5488" y="49724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Transportation</a:t>
            </a:r>
            <a:endParaRPr lang="en-US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1" descr="Waste transpor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t="-14" r="-22275" b="14"/>
          <a:stretch>
            <a:fillRect/>
          </a:stretch>
        </p:blipFill>
        <p:spPr>
          <a:xfrm>
            <a:off x="2679764" y="970329"/>
            <a:ext cx="8229600" cy="5218113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679764" y="971923"/>
            <a:ext cx="1368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Source: ITOPF</a:t>
            </a:r>
          </a:p>
        </p:txBody>
      </p:sp>
    </p:spTree>
    <p:extLst>
      <p:ext uri="{BB962C8B-B14F-4D97-AF65-F5344CB8AC3E}">
        <p14:creationId xmlns:p14="http://schemas.microsoft.com/office/powerpoint/2010/main" val="25653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684213" y="15875"/>
            <a:ext cx="11138979" cy="798513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</a:t>
            </a:r>
          </a:p>
        </p:txBody>
      </p:sp>
      <p:sp>
        <p:nvSpPr>
          <p:cNvPr id="8" name="Rectangle 3">
            <a:extLst/>
          </p:cNvPr>
          <p:cNvSpPr txBox="1">
            <a:spLocks noChangeArrowheads="1"/>
          </p:cNvSpPr>
          <p:nvPr/>
        </p:nvSpPr>
        <p:spPr>
          <a:xfrm>
            <a:off x="1611440" y="1127570"/>
            <a:ext cx="7993062" cy="3889375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</a:t>
            </a: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waste</a:t>
            </a: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Temporary/intermediate storage</a:t>
            </a: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</a:t>
            </a: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disposal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4632" y="0"/>
            <a:ext cx="1140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Hierarchy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4225"/>
            <a:ext cx="1219200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175" y="6524625"/>
            <a:ext cx="8003594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40256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disposal</a:t>
            </a:r>
            <a:endParaRPr lang="en-GB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728216" y="1342749"/>
            <a:ext cx="8229600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(after treatment)</a:t>
            </a:r>
          </a:p>
          <a:p>
            <a:pPr marL="571500" indent="-571500">
              <a:lnSpc>
                <a:spcPct val="15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disposal - landfill </a:t>
            </a:r>
          </a:p>
          <a:p>
            <a:pPr marL="571500" indent="-571500">
              <a:lnSpc>
                <a:spcPct val="15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Stabilization - quick lime, road construction</a:t>
            </a:r>
          </a:p>
          <a:p>
            <a:pPr marL="571500" indent="-571500">
              <a:lnSpc>
                <a:spcPct val="15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Incineration</a:t>
            </a:r>
          </a:p>
          <a:p>
            <a:pPr marL="571500" indent="-571500">
              <a:lnSpc>
                <a:spcPct val="15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Land farming and composting</a:t>
            </a:r>
          </a:p>
        </p:txBody>
      </p:sp>
    </p:spTree>
    <p:extLst>
      <p:ext uri="{BB962C8B-B14F-4D97-AF65-F5344CB8AC3E}">
        <p14:creationId xmlns:p14="http://schemas.microsoft.com/office/powerpoint/2010/main" val="4445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3776" y="66603"/>
            <a:ext cx="11347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Treatment and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Disposal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ethods</a:t>
            </a:r>
            <a:endParaRPr lang="en-GB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75" y="1134022"/>
            <a:ext cx="10548249" cy="483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0118" y="6006109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2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26988"/>
            <a:ext cx="11356848" cy="785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of 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</a:t>
            </a:r>
            <a:endParaRPr lang="en-GB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4" y="945875"/>
            <a:ext cx="7488237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2006854" y="6070325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 dirty="0">
                <a:solidFill>
                  <a:srgbClr val="000000"/>
                </a:solidFill>
                <a:latin typeface="Tahoma" panose="020B0604030504040204" pitchFamily="34" charset="0"/>
              </a:rPr>
              <a:t>Source: IPIECA</a:t>
            </a:r>
            <a:endParaRPr lang="en-US" altLang="en-US" sz="14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6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731774" y="49724"/>
            <a:ext cx="1116457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1271143" y="1278741"/>
            <a:ext cx="1008570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management can affect response effectiveness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– segregate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the waste stream</a:t>
            </a:r>
          </a:p>
          <a:p>
            <a:pPr marL="630238" lvl="2" indent="-365125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</a:p>
          <a:p>
            <a:pPr marL="630238" lvl="2" indent="-365125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</a:p>
          <a:p>
            <a:pPr marL="630238" lvl="2" indent="-365125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personnel must be aware of good practice for waste management</a:t>
            </a:r>
            <a:endParaRPr lang="fr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ext Box 4">
            <a:extLst/>
          </p:cNvPr>
          <p:cNvSpPr txBox="1">
            <a:spLocks noChangeArrowheads="1"/>
          </p:cNvSpPr>
          <p:nvPr/>
        </p:nvSpPr>
        <p:spPr bwMode="auto">
          <a:xfrm>
            <a:off x="394716" y="2622423"/>
            <a:ext cx="114025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GB" sz="40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989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uch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aste?</a:t>
            </a:r>
          </a:p>
        </p:txBody>
      </p:sp>
      <p:grpSp>
        <p:nvGrpSpPr>
          <p:cNvPr id="6" name="Grouper 3"/>
          <p:cNvGrpSpPr>
            <a:grpSpLocks/>
          </p:cNvGrpSpPr>
          <p:nvPr/>
        </p:nvGrpSpPr>
        <p:grpSpPr bwMode="auto">
          <a:xfrm>
            <a:off x="1777746" y="1635270"/>
            <a:ext cx="8496300" cy="4303712"/>
            <a:chOff x="812800" y="1524000"/>
            <a:chExt cx="7653338" cy="4303713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812800" y="1524000"/>
              <a:ext cx="7653338" cy="430371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1116013" y="2205038"/>
              <a:ext cx="3530600" cy="419100"/>
              <a:chOff x="716" y="1393"/>
              <a:chExt cx="2224" cy="264"/>
            </a:xfrm>
          </p:grpSpPr>
          <p:sp>
            <p:nvSpPr>
              <p:cNvPr id="45" name="Line 5"/>
              <p:cNvSpPr>
                <a:spLocks noChangeShapeType="1"/>
              </p:cNvSpPr>
              <p:nvPr/>
            </p:nvSpPr>
            <p:spPr bwMode="auto">
              <a:xfrm>
                <a:off x="2940" y="1393"/>
                <a:ext cx="0" cy="1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6" name="Line 6"/>
              <p:cNvSpPr>
                <a:spLocks noChangeShapeType="1"/>
              </p:cNvSpPr>
              <p:nvPr/>
            </p:nvSpPr>
            <p:spPr bwMode="auto">
              <a:xfrm>
                <a:off x="2876" y="1561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716" y="1468"/>
                <a:ext cx="2160" cy="189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1639" y="1495"/>
                <a:ext cx="35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750 m</a:t>
                </a:r>
                <a:r>
                  <a:rPr lang="en-US" altLang="en-US" sz="1400" baseline="30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</a:t>
                </a:r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1112838" y="3159125"/>
              <a:ext cx="3530600" cy="419100"/>
              <a:chOff x="385" y="1990"/>
              <a:chExt cx="2224" cy="264"/>
            </a:xfrm>
          </p:grpSpPr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385" y="2064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grpSp>
            <p:nvGrpSpPr>
              <p:cNvPr id="40" name="Group 11"/>
              <p:cNvGrpSpPr>
                <a:grpSpLocks/>
              </p:cNvGrpSpPr>
              <p:nvPr/>
            </p:nvGrpSpPr>
            <p:grpSpPr bwMode="auto">
              <a:xfrm>
                <a:off x="385" y="1990"/>
                <a:ext cx="2224" cy="264"/>
                <a:chOff x="716" y="1990"/>
                <a:chExt cx="2224" cy="264"/>
              </a:xfrm>
            </p:grpSpPr>
            <p:sp>
              <p:nvSpPr>
                <p:cNvPr id="41" name="Line 12"/>
                <p:cNvSpPr>
                  <a:spLocks noChangeShapeType="1"/>
                </p:cNvSpPr>
                <p:nvPr/>
              </p:nvSpPr>
              <p:spPr bwMode="auto">
                <a:xfrm>
                  <a:off x="2940" y="1990"/>
                  <a:ext cx="0" cy="16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2" name="Line 13"/>
                <p:cNvSpPr>
                  <a:spLocks noChangeShapeType="1"/>
                </p:cNvSpPr>
                <p:nvPr/>
              </p:nvSpPr>
              <p:spPr bwMode="auto">
                <a:xfrm>
                  <a:off x="2876" y="2158"/>
                  <a:ext cx="64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43" name="Rectangle 14"/>
                <p:cNvSpPr>
                  <a:spLocks noChangeArrowheads="1"/>
                </p:cNvSpPr>
                <p:nvPr/>
              </p:nvSpPr>
              <p:spPr bwMode="auto">
                <a:xfrm>
                  <a:off x="1600" y="2092"/>
                  <a:ext cx="405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3,750 m</a:t>
                  </a:r>
                  <a:r>
                    <a:rPr lang="en-US" altLang="en-US" sz="1400" baseline="30000">
                      <a:solidFill>
                        <a:schemeClr val="bg1"/>
                      </a:solidFill>
                      <a:latin typeface="Tahoma" panose="020B0604030504040204" pitchFamily="34" charset="0"/>
                    </a:rPr>
                    <a:t>3</a:t>
                  </a:r>
                </a:p>
              </p:txBody>
            </p:sp>
            <p:sp>
              <p:nvSpPr>
                <p:cNvPr id="44" name="Rectangle 15"/>
                <p:cNvSpPr>
                  <a:spLocks noChangeArrowheads="1"/>
                </p:cNvSpPr>
                <p:nvPr/>
              </p:nvSpPr>
              <p:spPr bwMode="auto">
                <a:xfrm>
                  <a:off x="716" y="2064"/>
                  <a:ext cx="2160" cy="190"/>
                </a:xfrm>
                <a:prstGeom prst="rect">
                  <a:avLst/>
                </a:prstGeom>
                <a:noFill/>
                <a:ln w="9525">
                  <a:solidFill>
                    <a:srgbClr val="666699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fr-CA" altLang="en-US" sz="2400">
                    <a:latin typeface="Tahoma" panose="020B0604030504040204" pitchFamily="34" charset="0"/>
                  </a:endParaRPr>
                </a:p>
              </p:txBody>
            </p:sp>
          </p:grpSp>
        </p:grp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1141413" y="4230688"/>
              <a:ext cx="3502025" cy="350837"/>
              <a:chOff x="176" y="2665"/>
              <a:chExt cx="2206" cy="221"/>
            </a:xfrm>
          </p:grpSpPr>
          <p:sp>
            <p:nvSpPr>
              <p:cNvPr id="36" name="Rectangle 17"/>
              <p:cNvSpPr>
                <a:spLocks noChangeArrowheads="1"/>
              </p:cNvSpPr>
              <p:nvPr/>
            </p:nvSpPr>
            <p:spPr bwMode="auto">
              <a:xfrm>
                <a:off x="176" y="2665"/>
                <a:ext cx="2160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7" name="Line 18"/>
              <p:cNvSpPr>
                <a:spLocks noChangeShapeType="1"/>
              </p:cNvSpPr>
              <p:nvPr/>
            </p:nvSpPr>
            <p:spPr bwMode="auto">
              <a:xfrm>
                <a:off x="2318" y="2770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Rectangle 19"/>
              <p:cNvSpPr>
                <a:spLocks noChangeArrowheads="1"/>
              </p:cNvSpPr>
              <p:nvPr/>
            </p:nvSpPr>
            <p:spPr bwMode="auto">
              <a:xfrm>
                <a:off x="1042" y="2689"/>
                <a:ext cx="40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3,000 m</a:t>
                </a:r>
                <a:r>
                  <a:rPr lang="en-US" altLang="en-US" sz="1400" baseline="30000">
                    <a:solidFill>
                      <a:schemeClr val="bg1"/>
                    </a:solidFill>
                    <a:latin typeface="Tahoma" panose="020B0604030504040204" pitchFamily="34" charset="0"/>
                  </a:rPr>
                  <a:t>3</a:t>
                </a:r>
              </a:p>
            </p:txBody>
          </p:sp>
        </p:grpSp>
        <p:grpSp>
          <p:nvGrpSpPr>
            <p:cNvPr id="11" name="Group 20"/>
            <p:cNvGrpSpPr>
              <a:grpSpLocks/>
            </p:cNvGrpSpPr>
            <p:nvPr/>
          </p:nvGrpSpPr>
          <p:grpSpPr bwMode="auto">
            <a:xfrm>
              <a:off x="4643438" y="4105275"/>
              <a:ext cx="3721100" cy="469900"/>
              <a:chOff x="2940" y="2586"/>
              <a:chExt cx="2344" cy="296"/>
            </a:xfrm>
          </p:grpSpPr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>
                <a:off x="2940" y="2586"/>
                <a:ext cx="0" cy="1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>
                <a:off x="2940" y="2770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3004" y="2661"/>
                <a:ext cx="2280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5" name="Rectangle 24"/>
              <p:cNvSpPr>
                <a:spLocks noChangeArrowheads="1"/>
              </p:cNvSpPr>
              <p:nvPr/>
            </p:nvSpPr>
            <p:spPr bwMode="auto">
              <a:xfrm>
                <a:off x="3153" y="2689"/>
                <a:ext cx="2064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750 m</a:t>
                </a:r>
                <a:r>
                  <a:rPr lang="en-US" altLang="en-US" sz="1700" b="1" baseline="30000">
                    <a:solidFill>
                      <a:srgbClr val="FFFF00"/>
                    </a:solidFill>
                    <a:latin typeface="Tahoma" panose="020B0604030504040204" pitchFamily="34" charset="0"/>
                  </a:rPr>
                  <a:t>3</a:t>
                </a: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 liquid waste for disposal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947738" y="5151438"/>
              <a:ext cx="3695700" cy="469900"/>
              <a:chOff x="612" y="3245"/>
              <a:chExt cx="2328" cy="296"/>
            </a:xfrm>
          </p:grpSpPr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>
                <a:off x="2940" y="3245"/>
                <a:ext cx="0" cy="1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>
                <a:off x="2876" y="3429"/>
                <a:ext cx="64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612" y="3320"/>
                <a:ext cx="2263" cy="221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612" y="3348"/>
                <a:ext cx="2209" cy="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30,000 m</a:t>
                </a:r>
                <a:r>
                  <a:rPr lang="en-US" altLang="en-US" sz="1700" b="1" baseline="30000">
                    <a:solidFill>
                      <a:srgbClr val="FFFF00"/>
                    </a:solidFill>
                    <a:latin typeface="Tahoma" panose="020B0604030504040204" pitchFamily="34" charset="0"/>
                  </a:rPr>
                  <a:t>3</a:t>
                </a:r>
                <a:r>
                  <a:rPr lang="en-US" altLang="en-US" sz="1700" b="1">
                    <a:solidFill>
                      <a:srgbClr val="FFFF00"/>
                    </a:solidFill>
                    <a:latin typeface="Tahoma" panose="020B0604030504040204" pitchFamily="34" charset="0"/>
                  </a:rPr>
                  <a:t> solid waste for disposal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30"/>
            <p:cNvGrpSpPr>
              <a:grpSpLocks/>
            </p:cNvGrpSpPr>
            <p:nvPr/>
          </p:nvGrpSpPr>
          <p:grpSpPr bwMode="auto">
            <a:xfrm>
              <a:off x="2759075" y="4397375"/>
              <a:ext cx="4414838" cy="754063"/>
              <a:chOff x="1738" y="2770"/>
              <a:chExt cx="2781" cy="475"/>
            </a:xfrm>
          </p:grpSpPr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>
                <a:off x="2940" y="2770"/>
                <a:ext cx="0" cy="2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1738" y="3025"/>
                <a:ext cx="2778" cy="22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1738" y="3052"/>
                <a:ext cx="278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Impact the shoreline (mixed with 10x its volume of debris)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34"/>
            <p:cNvGrpSpPr>
              <a:grpSpLocks/>
            </p:cNvGrpSpPr>
            <p:nvPr/>
          </p:nvGrpSpPr>
          <p:grpSpPr bwMode="auto">
            <a:xfrm>
              <a:off x="2916238" y="3425825"/>
              <a:ext cx="3429000" cy="679450"/>
              <a:chOff x="1860" y="2158"/>
              <a:chExt cx="2160" cy="428"/>
            </a:xfrm>
          </p:grpSpPr>
          <p:sp>
            <p:nvSpPr>
              <p:cNvPr id="22" name="Line 35"/>
              <p:cNvSpPr>
                <a:spLocks noChangeShapeType="1"/>
              </p:cNvSpPr>
              <p:nvPr/>
            </p:nvSpPr>
            <p:spPr bwMode="auto">
              <a:xfrm>
                <a:off x="2940" y="2158"/>
                <a:ext cx="0" cy="23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Rectangle 36"/>
              <p:cNvSpPr>
                <a:spLocks noChangeArrowheads="1"/>
              </p:cNvSpPr>
              <p:nvPr/>
            </p:nvSpPr>
            <p:spPr bwMode="auto">
              <a:xfrm>
                <a:off x="1860" y="2397"/>
                <a:ext cx="2160" cy="189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4" name="Rectangle 37"/>
              <p:cNvSpPr>
                <a:spLocks noChangeArrowheads="1"/>
              </p:cNvSpPr>
              <p:nvPr/>
            </p:nvSpPr>
            <p:spPr bwMode="auto">
              <a:xfrm>
                <a:off x="2414" y="2424"/>
                <a:ext cx="101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20% Recovered at sea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2943225" y="2460625"/>
              <a:ext cx="3429000" cy="681038"/>
              <a:chOff x="1860" y="1561"/>
              <a:chExt cx="2160" cy="429"/>
            </a:xfrm>
          </p:grpSpPr>
          <p:sp>
            <p:nvSpPr>
              <p:cNvPr id="19" name="Line 39"/>
              <p:cNvSpPr>
                <a:spLocks noChangeShapeType="1"/>
              </p:cNvSpPr>
              <p:nvPr/>
            </p:nvSpPr>
            <p:spPr bwMode="auto">
              <a:xfrm>
                <a:off x="2940" y="1561"/>
                <a:ext cx="0" cy="23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Rectangle 40"/>
              <p:cNvSpPr>
                <a:spLocks noChangeArrowheads="1"/>
              </p:cNvSpPr>
              <p:nvPr/>
            </p:nvSpPr>
            <p:spPr bwMode="auto">
              <a:xfrm>
                <a:off x="1860" y="1800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21" name="Rectangle 41"/>
              <p:cNvSpPr>
                <a:spLocks noChangeArrowheads="1"/>
              </p:cNvSpPr>
              <p:nvPr/>
            </p:nvSpPr>
            <p:spPr bwMode="auto">
              <a:xfrm>
                <a:off x="2433" y="1828"/>
                <a:ext cx="1149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Emulsified (80% water)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2987675" y="1909763"/>
              <a:ext cx="3429000" cy="301625"/>
              <a:chOff x="1860" y="1203"/>
              <a:chExt cx="2160" cy="190"/>
            </a:xfrm>
          </p:grpSpPr>
          <p:sp>
            <p:nvSpPr>
              <p:cNvPr id="17" name="Rectangle 43"/>
              <p:cNvSpPr>
                <a:spLocks noChangeArrowheads="1"/>
              </p:cNvSpPr>
              <p:nvPr/>
            </p:nvSpPr>
            <p:spPr bwMode="auto">
              <a:xfrm>
                <a:off x="1860" y="1203"/>
                <a:ext cx="2160" cy="190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fr-CA" altLang="en-US" sz="2400">
                  <a:latin typeface="Tahoma" panose="020B0604030504040204" pitchFamily="34" charset="0"/>
                </a:endParaRPr>
              </a:p>
            </p:txBody>
          </p:sp>
          <p:sp>
            <p:nvSpPr>
              <p:cNvPr id="18" name="Rectangle 44"/>
              <p:cNvSpPr>
                <a:spLocks noChangeArrowheads="1"/>
              </p:cNvSpPr>
              <p:nvPr/>
            </p:nvSpPr>
            <p:spPr bwMode="auto">
              <a:xfrm>
                <a:off x="2557" y="1231"/>
                <a:ext cx="74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>
                    <a:solidFill>
                      <a:schemeClr val="bg1"/>
                    </a:solidFill>
                    <a:latin typeface="Tahoma" panose="020B0604030504040204" pitchFamily="34" charset="0"/>
                  </a:rPr>
                  <a:t>25% Evaporated</a:t>
                </a:r>
                <a:endParaRPr lang="en-US" altLang="en-US" sz="24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9" name="ZoneTexte 46">
            <a:extLst/>
          </p:cNvPr>
          <p:cNvSpPr txBox="1"/>
          <p:nvPr/>
        </p:nvSpPr>
        <p:spPr>
          <a:xfrm>
            <a:off x="1657033" y="928832"/>
            <a:ext cx="2886075" cy="5857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1,000 m</a:t>
            </a:r>
            <a:r>
              <a:rPr lang="fr-FR" sz="3200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186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3776" y="86447"/>
            <a:ext cx="113842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from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rude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pills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9134359"/>
              </p:ext>
            </p:extLst>
          </p:nvPr>
        </p:nvGraphicFramePr>
        <p:xfrm>
          <a:off x="1523999" y="1125537"/>
          <a:ext cx="9144001" cy="4424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47056">
                <a:tc>
                  <a:txBody>
                    <a:bodyPr/>
                    <a:lstStyle/>
                    <a:p>
                      <a:r>
                        <a:rPr lang="en-GB" sz="1800" dirty="0"/>
                        <a:t>Year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Incident name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Oil </a:t>
                      </a:r>
                      <a:r>
                        <a:rPr lang="en-GB" sz="1800" dirty="0" smtClean="0"/>
                        <a:t>spilled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Liquid </a:t>
                      </a:r>
                      <a:r>
                        <a:rPr lang="en-GB" sz="1800" dirty="0" smtClean="0"/>
                        <a:t>collected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Solid </a:t>
                      </a:r>
                      <a:r>
                        <a:rPr lang="en-GB" sz="1800" dirty="0" smtClean="0"/>
                        <a:t>material </a:t>
                      </a:r>
                      <a:r>
                        <a:rPr lang="en-GB" sz="1800" dirty="0"/>
                        <a:t>c</a:t>
                      </a:r>
                      <a:r>
                        <a:rPr lang="en-GB" sz="1800" dirty="0" smtClean="0"/>
                        <a:t>ollected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Total waste</a:t>
                      </a:r>
                      <a:r>
                        <a:rPr lang="en-GB" sz="1800" baseline="0" dirty="0"/>
                        <a:t> collected (tonnes)</a:t>
                      </a:r>
                      <a:endParaRPr lang="en-GB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Ratio of material collected to spilled oil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1978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AMOCO CADIZ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227,000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100,000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100,000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200,000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0.9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1989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EXXON VALDEZ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37,000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97,500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38,800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136,300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3.7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1993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BRAER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86,200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0.02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1995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SEA PRINCE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5,500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5,100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7,100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1.3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1996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SEA EMPRESS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72,370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25,000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11,000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36,000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0.5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2004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ATHOS 1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900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6,700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6,900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7.7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97">
                <a:tc>
                  <a:txBody>
                    <a:bodyPr/>
                    <a:lstStyle/>
                    <a:p>
                      <a:r>
                        <a:rPr lang="en-GB" sz="1800" dirty="0"/>
                        <a:t>2007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HEBEI SPIRIT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10,900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2,610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37,620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40,230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3.7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0071">
                <a:tc>
                  <a:txBody>
                    <a:bodyPr/>
                    <a:lstStyle/>
                    <a:p>
                      <a:r>
                        <a:rPr lang="en-GB" sz="1800" dirty="0"/>
                        <a:t>2010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DEEPWATER HORIZON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780,000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162,260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89,200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251,460</a:t>
                      </a:r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0.3</a:t>
                      </a:r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正方形/長方形 1"/>
          <p:cNvSpPr>
            <a:spLocks noChangeArrowheads="1"/>
          </p:cNvSpPr>
          <p:nvPr/>
        </p:nvSpPr>
        <p:spPr bwMode="auto">
          <a:xfrm>
            <a:off x="9423146" y="5549900"/>
            <a:ext cx="13287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ITOPF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1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5864" y="56074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from Fuel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pills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2295938"/>
              </p:ext>
            </p:extLst>
          </p:nvPr>
        </p:nvGraphicFramePr>
        <p:xfrm>
          <a:off x="1523999" y="1036319"/>
          <a:ext cx="9144001" cy="4897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88797">
                <a:tc>
                  <a:txBody>
                    <a:bodyPr/>
                    <a:lstStyle/>
                    <a:p>
                      <a:r>
                        <a:rPr lang="en-GB" sz="1800" dirty="0"/>
                        <a:t>Year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Incident name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Oil </a:t>
                      </a:r>
                      <a:r>
                        <a:rPr lang="en-GB" sz="1800" dirty="0" smtClean="0"/>
                        <a:t>spilled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Liquid </a:t>
                      </a:r>
                      <a:r>
                        <a:rPr lang="en-GB" sz="1800" dirty="0" smtClean="0"/>
                        <a:t>collected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Solid </a:t>
                      </a:r>
                      <a:r>
                        <a:rPr lang="en-GB" sz="1800" dirty="0" smtClean="0"/>
                        <a:t>material </a:t>
                      </a:r>
                      <a:r>
                        <a:rPr lang="en-GB" sz="1800" dirty="0"/>
                        <a:t>c</a:t>
                      </a:r>
                      <a:r>
                        <a:rPr lang="en-GB" sz="1800" dirty="0" smtClean="0"/>
                        <a:t>ollected </a:t>
                      </a:r>
                      <a:r>
                        <a:rPr lang="en-GB" sz="1800" dirty="0"/>
                        <a:t>(tonnes)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Total waste</a:t>
                      </a:r>
                      <a:r>
                        <a:rPr lang="en-GB" sz="1800" baseline="0" dirty="0"/>
                        <a:t> collected (tonnes)</a:t>
                      </a:r>
                      <a:endParaRPr lang="en-GB" sz="1800" dirty="0"/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Ratio of material collected to spilled oil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1980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TANIO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13,500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28,000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28,000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2.1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1988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AMMAZZONE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2,100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13,000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13,000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6.2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1997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NAKHODKA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6,200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8.1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1997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NISSOS AMORGOS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3,600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11.1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1999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VOLGONEFT 248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1,279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4,500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4,500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3.5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1999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ERIKA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19,800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1,100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201,100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10.2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2001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BALTIC CARRIER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2,550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965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10,750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11,715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4.6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2002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PRESTIGE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63,000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50,000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159,300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209,300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3.3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2006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SOLAR 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2,081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-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5,010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5,010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2.4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64">
                <a:tc>
                  <a:txBody>
                    <a:bodyPr/>
                    <a:lstStyle/>
                    <a:p>
                      <a:r>
                        <a:rPr lang="en-GB" sz="1800" dirty="0"/>
                        <a:t>2007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VOLGONEFT 139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2,000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200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79,740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79,940</a:t>
                      </a:r>
                    </a:p>
                  </a:txBody>
                  <a:tcPr marT="45723" marB="45723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800" dirty="0"/>
                        <a:t>40.0</a:t>
                      </a:r>
                    </a:p>
                  </a:txBody>
                  <a:tcPr marT="45723" marB="4572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正方形/長方形 4"/>
          <p:cNvSpPr>
            <a:spLocks noChangeArrowheads="1"/>
          </p:cNvSpPr>
          <p:nvPr/>
        </p:nvSpPr>
        <p:spPr bwMode="auto">
          <a:xfrm>
            <a:off x="9488615" y="5979279"/>
            <a:ext cx="1330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ITOPF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5488" y="94594"/>
            <a:ext cx="11402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Comparison of Quantities 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959" y="955215"/>
            <a:ext cx="792162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31750" y="6308725"/>
            <a:ext cx="6053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400">
                <a:solidFill>
                  <a:schemeClr val="bg1"/>
                </a:solidFill>
                <a:latin typeface="Tahoma" panose="020B0604030504040204" pitchFamily="34" charset="0"/>
              </a:rPr>
              <a:t>Source: IPIECA/IOGP</a:t>
            </a:r>
            <a:endParaRPr lang="en-US" altLang="en-US" sz="14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2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861822" y="2018094"/>
            <a:ext cx="10659618" cy="2160587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dirty="0" smtClean="0">
                <a:latin typeface="Arial" panose="020B0604020202020204" pitchFamily="34" charset="0"/>
              </a:rPr>
              <a:t/>
            </a:r>
            <a:br>
              <a:rPr lang="en-GB" altLang="en-US" sz="3200" dirty="0" smtClean="0">
                <a:latin typeface="Arial" panose="020B0604020202020204" pitchFamily="34" charset="0"/>
              </a:rPr>
            </a:br>
            <a:r>
              <a:rPr lang="en-GB" altLang="en-US" sz="3200" dirty="0" smtClean="0">
                <a:latin typeface="Arial" panose="020B0604020202020204" pitchFamily="34" charset="0"/>
              </a:rPr>
              <a:t/>
            </a:r>
            <a:br>
              <a:rPr lang="en-GB" altLang="en-US" sz="3200" dirty="0" smtClean="0">
                <a:latin typeface="Arial" panose="020B0604020202020204" pitchFamily="34" charset="0"/>
              </a:rPr>
            </a:br>
            <a:r>
              <a:rPr lang="en-GB" altLang="en-US" sz="3200" i="1" dirty="0" smtClean="0">
                <a:latin typeface="Arial" panose="020B0604020202020204" pitchFamily="34" charset="0"/>
              </a:rPr>
              <a:t>Waste management challenges can seriously affect the response efficiency</a:t>
            </a:r>
          </a:p>
        </p:txBody>
      </p:sp>
    </p:spTree>
    <p:extLst>
      <p:ext uri="{BB962C8B-B14F-4D97-AF65-F5344CB8AC3E}">
        <p14:creationId xmlns:p14="http://schemas.microsoft.com/office/powerpoint/2010/main" val="4887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4665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Hierarchy</a:t>
            </a:r>
          </a:p>
        </p:txBody>
      </p:sp>
      <p:sp>
        <p:nvSpPr>
          <p:cNvPr id="6" name="Espace réservé du contenu 5"/>
          <p:cNvSpPr txBox="1">
            <a:spLocks/>
          </p:cNvSpPr>
          <p:nvPr/>
        </p:nvSpPr>
        <p:spPr>
          <a:xfrm>
            <a:off x="1773936" y="963402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priority should be to minimize waste production as much as possible!</a:t>
            </a:r>
          </a:p>
          <a:p>
            <a:pPr marL="0" indent="0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/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7" name="Diagramme 4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4290077851"/>
              </p:ext>
            </p:extLst>
          </p:nvPr>
        </p:nvGraphicFramePr>
        <p:xfrm>
          <a:off x="2050028" y="2358023"/>
          <a:ext cx="8280920" cy="15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5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1210</Words>
  <Application>Microsoft Office PowerPoint</Application>
  <PresentationFormat>Widescreen</PresentationFormat>
  <Paragraphs>339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MS PGothic</vt:lpstr>
      <vt:lpstr>MS PGothic</vt:lpstr>
      <vt:lpstr>Arial</vt:lpstr>
      <vt:lpstr>Calibri</vt:lpstr>
      <vt:lpstr>Calibri Light</vt:lpstr>
      <vt:lpstr>inherit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523</cp:revision>
  <dcterms:created xsi:type="dcterms:W3CDTF">2024-09-27T05:40:49Z</dcterms:created>
  <dcterms:modified xsi:type="dcterms:W3CDTF">2024-11-27T06:20:39Z</dcterms:modified>
</cp:coreProperties>
</file>